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85" r:id="rId5"/>
    <p:sldId id="276" r:id="rId6"/>
    <p:sldId id="277" r:id="rId7"/>
    <p:sldId id="278" r:id="rId8"/>
    <p:sldId id="266" r:id="rId9"/>
    <p:sldId id="267" r:id="rId10"/>
    <p:sldId id="270" r:id="rId11"/>
    <p:sldId id="283" r:id="rId12"/>
    <p:sldId id="284" r:id="rId13"/>
    <p:sldId id="282" r:id="rId14"/>
    <p:sldId id="271" r:id="rId15"/>
    <p:sldId id="272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CEC2A-8B8E-4D79-AA32-E25E23F2448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33F71755-F358-4FC3-8C3F-BBEC98740F16}">
      <dgm:prSet phldrT="[Texto]" phldr="0"/>
      <dgm:spPr/>
      <dgm:t>
        <a:bodyPr/>
        <a:lstStyle/>
        <a:p>
          <a:r>
            <a:rPr lang="pt-BR" b="1" dirty="0"/>
            <a:t>Poder disciplinar</a:t>
          </a:r>
        </a:p>
      </dgm:t>
    </dgm:pt>
    <dgm:pt modelId="{6FE196E7-5B37-4C1A-B9E6-69C538A511CC}" type="parTrans" cxnId="{A143D2B6-DA80-4503-885B-CAA9C3240DF8}">
      <dgm:prSet/>
      <dgm:spPr/>
      <dgm:t>
        <a:bodyPr/>
        <a:lstStyle/>
        <a:p>
          <a:endParaRPr lang="pt-BR"/>
        </a:p>
      </dgm:t>
    </dgm:pt>
    <dgm:pt modelId="{B9A5A116-3464-4FC4-AEE8-7A6F5384EB10}" type="sibTrans" cxnId="{A143D2B6-DA80-4503-885B-CAA9C3240DF8}">
      <dgm:prSet/>
      <dgm:spPr/>
      <dgm:t>
        <a:bodyPr/>
        <a:lstStyle/>
        <a:p>
          <a:endParaRPr lang="pt-BR"/>
        </a:p>
      </dgm:t>
    </dgm:pt>
    <dgm:pt modelId="{91FAB59A-6D58-453F-9393-121EAEA05DF4}">
      <dgm:prSet phldrT="[Texto]" phldr="0"/>
      <dgm:spPr/>
      <dgm:t>
        <a:bodyPr/>
        <a:lstStyle/>
        <a:p>
          <a:r>
            <a:rPr lang="pt-BR" dirty="0"/>
            <a:t>Corpos dos indivíduos.</a:t>
          </a:r>
        </a:p>
      </dgm:t>
    </dgm:pt>
    <dgm:pt modelId="{A75AA3CD-1EE9-4178-BAED-81ACF37A881A}" type="parTrans" cxnId="{1D9263E9-D7FF-436A-A788-E6B6DBA8A080}">
      <dgm:prSet/>
      <dgm:spPr/>
      <dgm:t>
        <a:bodyPr/>
        <a:lstStyle/>
        <a:p>
          <a:endParaRPr lang="pt-BR"/>
        </a:p>
      </dgm:t>
    </dgm:pt>
    <dgm:pt modelId="{5BA902C2-5943-4620-96F5-C62BAB94C9AC}" type="sibTrans" cxnId="{1D9263E9-D7FF-436A-A788-E6B6DBA8A080}">
      <dgm:prSet/>
      <dgm:spPr/>
      <dgm:t>
        <a:bodyPr/>
        <a:lstStyle/>
        <a:p>
          <a:endParaRPr lang="pt-BR"/>
        </a:p>
      </dgm:t>
    </dgm:pt>
    <dgm:pt modelId="{EECEC747-61F1-4FFC-B6B1-FCE43589B22B}">
      <dgm:prSet phldrT="[Texto]" phldr="0"/>
      <dgm:spPr/>
      <dgm:t>
        <a:bodyPr/>
        <a:lstStyle/>
        <a:p>
          <a:r>
            <a:rPr lang="pt-BR" b="1" dirty="0"/>
            <a:t>Biopoder</a:t>
          </a:r>
        </a:p>
      </dgm:t>
    </dgm:pt>
    <dgm:pt modelId="{C5B6CEB8-2066-491B-903A-47AB81197634}" type="parTrans" cxnId="{DDA4A065-9633-4238-A29E-0E872B657F35}">
      <dgm:prSet/>
      <dgm:spPr/>
      <dgm:t>
        <a:bodyPr/>
        <a:lstStyle/>
        <a:p>
          <a:endParaRPr lang="pt-BR"/>
        </a:p>
      </dgm:t>
    </dgm:pt>
    <dgm:pt modelId="{60A218B9-4ABA-456B-ABBC-B97EBD2A04BB}" type="sibTrans" cxnId="{DDA4A065-9633-4238-A29E-0E872B657F35}">
      <dgm:prSet/>
      <dgm:spPr/>
      <dgm:t>
        <a:bodyPr/>
        <a:lstStyle/>
        <a:p>
          <a:endParaRPr lang="pt-BR"/>
        </a:p>
      </dgm:t>
    </dgm:pt>
    <dgm:pt modelId="{30BD8323-9E21-40FB-998A-361FA1D7E80E}">
      <dgm:prSet phldrT="[Texto]" phldr="0"/>
      <dgm:spPr/>
      <dgm:t>
        <a:bodyPr/>
        <a:lstStyle/>
        <a:p>
          <a:r>
            <a:rPr lang="pt-BR" dirty="0"/>
            <a:t>Coletivos.</a:t>
          </a:r>
        </a:p>
      </dgm:t>
    </dgm:pt>
    <dgm:pt modelId="{8F6E82E4-4638-4882-840B-F7BDCA8E5E48}" type="parTrans" cxnId="{7E7B277B-847A-458A-94B5-60A032238F3C}">
      <dgm:prSet/>
      <dgm:spPr/>
      <dgm:t>
        <a:bodyPr/>
        <a:lstStyle/>
        <a:p>
          <a:endParaRPr lang="pt-BR"/>
        </a:p>
      </dgm:t>
    </dgm:pt>
    <dgm:pt modelId="{C84009ED-4EC1-465C-BFDF-C7EC36A6DBA1}" type="sibTrans" cxnId="{7E7B277B-847A-458A-94B5-60A032238F3C}">
      <dgm:prSet/>
      <dgm:spPr/>
      <dgm:t>
        <a:bodyPr/>
        <a:lstStyle/>
        <a:p>
          <a:endParaRPr lang="pt-BR"/>
        </a:p>
      </dgm:t>
    </dgm:pt>
    <dgm:pt modelId="{8BF3B9D5-7400-4F54-AD72-F13ACCB3EFF1}">
      <dgm:prSet phldrT="[Texto]" phldr="0"/>
      <dgm:spPr/>
      <dgm:t>
        <a:bodyPr/>
        <a:lstStyle/>
        <a:p>
          <a:r>
            <a:rPr lang="pt-BR" b="1" dirty="0"/>
            <a:t>Biopolítica</a:t>
          </a:r>
        </a:p>
      </dgm:t>
    </dgm:pt>
    <dgm:pt modelId="{77808975-FFD9-42E2-BB15-17F344AF832E}" type="parTrans" cxnId="{BA25C36A-444E-407A-B8B7-30D6699963A0}">
      <dgm:prSet/>
      <dgm:spPr/>
      <dgm:t>
        <a:bodyPr/>
        <a:lstStyle/>
        <a:p>
          <a:endParaRPr lang="pt-BR"/>
        </a:p>
      </dgm:t>
    </dgm:pt>
    <dgm:pt modelId="{F8C953A2-BDD9-463E-A7F4-E5B8D3BD22B5}" type="sibTrans" cxnId="{BA25C36A-444E-407A-B8B7-30D6699963A0}">
      <dgm:prSet/>
      <dgm:spPr/>
      <dgm:t>
        <a:bodyPr/>
        <a:lstStyle/>
        <a:p>
          <a:endParaRPr lang="pt-BR"/>
        </a:p>
      </dgm:t>
    </dgm:pt>
    <dgm:pt modelId="{F8288EA2-E739-4E4A-A69D-D217604C35BD}">
      <dgm:prSet phldrT="[Texto]" phldr="0"/>
      <dgm:spPr/>
      <dgm:t>
        <a:bodyPr/>
        <a:lstStyle/>
        <a:p>
          <a:r>
            <a:rPr lang="pt-BR" dirty="0"/>
            <a:t>Governo dos corpos e da vida.</a:t>
          </a:r>
        </a:p>
      </dgm:t>
    </dgm:pt>
    <dgm:pt modelId="{56BA5897-1A49-44A4-9BF9-BBA565ABC429}" type="parTrans" cxnId="{17C26F46-47AC-4B3E-A3F4-578A0CFD741D}">
      <dgm:prSet/>
      <dgm:spPr/>
      <dgm:t>
        <a:bodyPr/>
        <a:lstStyle/>
        <a:p>
          <a:endParaRPr lang="pt-BR"/>
        </a:p>
      </dgm:t>
    </dgm:pt>
    <dgm:pt modelId="{08FF244D-2030-42EC-9D7B-EBDC3FAECF5A}" type="sibTrans" cxnId="{17C26F46-47AC-4B3E-A3F4-578A0CFD741D}">
      <dgm:prSet/>
      <dgm:spPr/>
      <dgm:t>
        <a:bodyPr/>
        <a:lstStyle/>
        <a:p>
          <a:endParaRPr lang="pt-BR"/>
        </a:p>
      </dgm:t>
    </dgm:pt>
    <dgm:pt modelId="{60AF0C74-DEB6-4CE0-B69C-663ED097EA40}" type="pres">
      <dgm:prSet presAssocID="{B18CEC2A-8B8E-4D79-AA32-E25E23F24483}" presName="Name0" presStyleCnt="0">
        <dgm:presLayoutVars>
          <dgm:dir/>
          <dgm:animLvl val="lvl"/>
          <dgm:resizeHandles val="exact"/>
        </dgm:presLayoutVars>
      </dgm:prSet>
      <dgm:spPr/>
    </dgm:pt>
    <dgm:pt modelId="{B365F002-26D6-4B88-ABCD-ADC3DBA663F7}" type="pres">
      <dgm:prSet presAssocID="{33F71755-F358-4FC3-8C3F-BBEC98740F16}" presName="composite" presStyleCnt="0"/>
      <dgm:spPr/>
    </dgm:pt>
    <dgm:pt modelId="{B9F50D71-7D6B-49DF-8384-E2E0A043994B}" type="pres">
      <dgm:prSet presAssocID="{33F71755-F358-4FC3-8C3F-BBEC98740F1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7331A82-C4FE-4489-8898-CA2F0394AAD2}" type="pres">
      <dgm:prSet presAssocID="{33F71755-F358-4FC3-8C3F-BBEC98740F16}" presName="desTx" presStyleLbl="alignAccFollowNode1" presStyleIdx="0" presStyleCnt="3">
        <dgm:presLayoutVars>
          <dgm:bulletEnabled val="1"/>
        </dgm:presLayoutVars>
      </dgm:prSet>
      <dgm:spPr/>
    </dgm:pt>
    <dgm:pt modelId="{1617E24F-A58B-447E-85AC-0D1C0A66F10A}" type="pres">
      <dgm:prSet presAssocID="{B9A5A116-3464-4FC4-AEE8-7A6F5384EB10}" presName="space" presStyleCnt="0"/>
      <dgm:spPr/>
    </dgm:pt>
    <dgm:pt modelId="{553312F9-2AD5-4F9F-BD78-C8A6EE25272F}" type="pres">
      <dgm:prSet presAssocID="{EECEC747-61F1-4FFC-B6B1-FCE43589B22B}" presName="composite" presStyleCnt="0"/>
      <dgm:spPr/>
    </dgm:pt>
    <dgm:pt modelId="{621D61A3-FEBC-4A73-BC34-86E8EBEF4819}" type="pres">
      <dgm:prSet presAssocID="{EECEC747-61F1-4FFC-B6B1-FCE43589B22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99B24A7-FB84-4DBC-A5BE-5EF1A34431A7}" type="pres">
      <dgm:prSet presAssocID="{EECEC747-61F1-4FFC-B6B1-FCE43589B22B}" presName="desTx" presStyleLbl="alignAccFollowNode1" presStyleIdx="1" presStyleCnt="3">
        <dgm:presLayoutVars>
          <dgm:bulletEnabled val="1"/>
        </dgm:presLayoutVars>
      </dgm:prSet>
      <dgm:spPr/>
    </dgm:pt>
    <dgm:pt modelId="{7C2050E2-0BB2-45FD-943F-7DB5E467D08A}" type="pres">
      <dgm:prSet presAssocID="{60A218B9-4ABA-456B-ABBC-B97EBD2A04BB}" presName="space" presStyleCnt="0"/>
      <dgm:spPr/>
    </dgm:pt>
    <dgm:pt modelId="{18E735ED-AC47-438C-B92C-46427ECEF1C3}" type="pres">
      <dgm:prSet presAssocID="{8BF3B9D5-7400-4F54-AD72-F13ACCB3EFF1}" presName="composite" presStyleCnt="0"/>
      <dgm:spPr/>
    </dgm:pt>
    <dgm:pt modelId="{EDF0BE7C-BABB-4AB2-A457-0C3DC26FC1BD}" type="pres">
      <dgm:prSet presAssocID="{8BF3B9D5-7400-4F54-AD72-F13ACCB3EFF1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DA7CE75-4DE4-4476-997B-F1A7940DAE78}" type="pres">
      <dgm:prSet presAssocID="{8BF3B9D5-7400-4F54-AD72-F13ACCB3EFF1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988C7D1E-F298-4DC4-AF9B-E60813EFC24A}" type="presOf" srcId="{F8288EA2-E739-4E4A-A69D-D217604C35BD}" destId="{1DA7CE75-4DE4-4476-997B-F1A7940DAE78}" srcOrd="0" destOrd="0" presId="urn:microsoft.com/office/officeart/2005/8/layout/hList1"/>
    <dgm:cxn modelId="{DDA4A065-9633-4238-A29E-0E872B657F35}" srcId="{B18CEC2A-8B8E-4D79-AA32-E25E23F24483}" destId="{EECEC747-61F1-4FFC-B6B1-FCE43589B22B}" srcOrd="1" destOrd="0" parTransId="{C5B6CEB8-2066-491B-903A-47AB81197634}" sibTransId="{60A218B9-4ABA-456B-ABBC-B97EBD2A04BB}"/>
    <dgm:cxn modelId="{17C26F46-47AC-4B3E-A3F4-578A0CFD741D}" srcId="{8BF3B9D5-7400-4F54-AD72-F13ACCB3EFF1}" destId="{F8288EA2-E739-4E4A-A69D-D217604C35BD}" srcOrd="0" destOrd="0" parTransId="{56BA5897-1A49-44A4-9BF9-BBA565ABC429}" sibTransId="{08FF244D-2030-42EC-9D7B-EBDC3FAECF5A}"/>
    <dgm:cxn modelId="{BA25C36A-444E-407A-B8B7-30D6699963A0}" srcId="{B18CEC2A-8B8E-4D79-AA32-E25E23F24483}" destId="{8BF3B9D5-7400-4F54-AD72-F13ACCB3EFF1}" srcOrd="2" destOrd="0" parTransId="{77808975-FFD9-42E2-BB15-17F344AF832E}" sibTransId="{F8C953A2-BDD9-463E-A7F4-E5B8D3BD22B5}"/>
    <dgm:cxn modelId="{7E7B277B-847A-458A-94B5-60A032238F3C}" srcId="{EECEC747-61F1-4FFC-B6B1-FCE43589B22B}" destId="{30BD8323-9E21-40FB-998A-361FA1D7E80E}" srcOrd="0" destOrd="0" parTransId="{8F6E82E4-4638-4882-840B-F7BDCA8E5E48}" sibTransId="{C84009ED-4EC1-465C-BFDF-C7EC36A6DBA1}"/>
    <dgm:cxn modelId="{BE2AA5A0-FF6F-45AF-95D2-851E42CC6924}" type="presOf" srcId="{30BD8323-9E21-40FB-998A-361FA1D7E80E}" destId="{699B24A7-FB84-4DBC-A5BE-5EF1A34431A7}" srcOrd="0" destOrd="0" presId="urn:microsoft.com/office/officeart/2005/8/layout/hList1"/>
    <dgm:cxn modelId="{DED26EA4-9423-4703-8664-4503AC3B0769}" type="presOf" srcId="{8BF3B9D5-7400-4F54-AD72-F13ACCB3EFF1}" destId="{EDF0BE7C-BABB-4AB2-A457-0C3DC26FC1BD}" srcOrd="0" destOrd="0" presId="urn:microsoft.com/office/officeart/2005/8/layout/hList1"/>
    <dgm:cxn modelId="{A143D2B6-DA80-4503-885B-CAA9C3240DF8}" srcId="{B18CEC2A-8B8E-4D79-AA32-E25E23F24483}" destId="{33F71755-F358-4FC3-8C3F-BBEC98740F16}" srcOrd="0" destOrd="0" parTransId="{6FE196E7-5B37-4C1A-B9E6-69C538A511CC}" sibTransId="{B9A5A116-3464-4FC4-AEE8-7A6F5384EB10}"/>
    <dgm:cxn modelId="{FA6C55C1-4218-4DA0-83CE-7651BB06F531}" type="presOf" srcId="{91FAB59A-6D58-453F-9393-121EAEA05DF4}" destId="{97331A82-C4FE-4489-8898-CA2F0394AAD2}" srcOrd="0" destOrd="0" presId="urn:microsoft.com/office/officeart/2005/8/layout/hList1"/>
    <dgm:cxn modelId="{9FF976CA-D249-46B6-9736-8E3F05C50575}" type="presOf" srcId="{33F71755-F358-4FC3-8C3F-BBEC98740F16}" destId="{B9F50D71-7D6B-49DF-8384-E2E0A043994B}" srcOrd="0" destOrd="0" presId="urn:microsoft.com/office/officeart/2005/8/layout/hList1"/>
    <dgm:cxn modelId="{1D9263E9-D7FF-436A-A788-E6B6DBA8A080}" srcId="{33F71755-F358-4FC3-8C3F-BBEC98740F16}" destId="{91FAB59A-6D58-453F-9393-121EAEA05DF4}" srcOrd="0" destOrd="0" parTransId="{A75AA3CD-1EE9-4178-BAED-81ACF37A881A}" sibTransId="{5BA902C2-5943-4620-96F5-C62BAB94C9AC}"/>
    <dgm:cxn modelId="{1282CCE9-D1F0-4EEE-A5AC-9CEEA3CD9906}" type="presOf" srcId="{B18CEC2A-8B8E-4D79-AA32-E25E23F24483}" destId="{60AF0C74-DEB6-4CE0-B69C-663ED097EA40}" srcOrd="0" destOrd="0" presId="urn:microsoft.com/office/officeart/2005/8/layout/hList1"/>
    <dgm:cxn modelId="{34460EFB-3E1A-4F9F-B7B1-6144A513E8CF}" type="presOf" srcId="{EECEC747-61F1-4FFC-B6B1-FCE43589B22B}" destId="{621D61A3-FEBC-4A73-BC34-86E8EBEF4819}" srcOrd="0" destOrd="0" presId="urn:microsoft.com/office/officeart/2005/8/layout/hList1"/>
    <dgm:cxn modelId="{C51BEC2F-7868-471C-A5E4-FE1FD6970F6D}" type="presParOf" srcId="{60AF0C74-DEB6-4CE0-B69C-663ED097EA40}" destId="{B365F002-26D6-4B88-ABCD-ADC3DBA663F7}" srcOrd="0" destOrd="0" presId="urn:microsoft.com/office/officeart/2005/8/layout/hList1"/>
    <dgm:cxn modelId="{88141CA9-42A3-4C95-8F1E-B953709DCCFE}" type="presParOf" srcId="{B365F002-26D6-4B88-ABCD-ADC3DBA663F7}" destId="{B9F50D71-7D6B-49DF-8384-E2E0A043994B}" srcOrd="0" destOrd="0" presId="urn:microsoft.com/office/officeart/2005/8/layout/hList1"/>
    <dgm:cxn modelId="{372421E9-2A34-43CE-9215-8759FABD0099}" type="presParOf" srcId="{B365F002-26D6-4B88-ABCD-ADC3DBA663F7}" destId="{97331A82-C4FE-4489-8898-CA2F0394AAD2}" srcOrd="1" destOrd="0" presId="urn:microsoft.com/office/officeart/2005/8/layout/hList1"/>
    <dgm:cxn modelId="{CB5836B3-6913-425F-8F7F-3DB0457C4DE8}" type="presParOf" srcId="{60AF0C74-DEB6-4CE0-B69C-663ED097EA40}" destId="{1617E24F-A58B-447E-85AC-0D1C0A66F10A}" srcOrd="1" destOrd="0" presId="urn:microsoft.com/office/officeart/2005/8/layout/hList1"/>
    <dgm:cxn modelId="{0796F727-749C-4EC3-85CD-B54D9807962F}" type="presParOf" srcId="{60AF0C74-DEB6-4CE0-B69C-663ED097EA40}" destId="{553312F9-2AD5-4F9F-BD78-C8A6EE25272F}" srcOrd="2" destOrd="0" presId="urn:microsoft.com/office/officeart/2005/8/layout/hList1"/>
    <dgm:cxn modelId="{A58F4A66-0BE0-480E-8ACD-761B50667671}" type="presParOf" srcId="{553312F9-2AD5-4F9F-BD78-C8A6EE25272F}" destId="{621D61A3-FEBC-4A73-BC34-86E8EBEF4819}" srcOrd="0" destOrd="0" presId="urn:microsoft.com/office/officeart/2005/8/layout/hList1"/>
    <dgm:cxn modelId="{91264A18-6B2D-4BFD-9D17-C3A4E10958B2}" type="presParOf" srcId="{553312F9-2AD5-4F9F-BD78-C8A6EE25272F}" destId="{699B24A7-FB84-4DBC-A5BE-5EF1A34431A7}" srcOrd="1" destOrd="0" presId="urn:microsoft.com/office/officeart/2005/8/layout/hList1"/>
    <dgm:cxn modelId="{CD1ECD40-B66F-4B1C-97C6-809F6EFB7763}" type="presParOf" srcId="{60AF0C74-DEB6-4CE0-B69C-663ED097EA40}" destId="{7C2050E2-0BB2-45FD-943F-7DB5E467D08A}" srcOrd="3" destOrd="0" presId="urn:microsoft.com/office/officeart/2005/8/layout/hList1"/>
    <dgm:cxn modelId="{ECF8EFD1-178B-4E95-853E-C809F094BC7D}" type="presParOf" srcId="{60AF0C74-DEB6-4CE0-B69C-663ED097EA40}" destId="{18E735ED-AC47-438C-B92C-46427ECEF1C3}" srcOrd="4" destOrd="0" presId="urn:microsoft.com/office/officeart/2005/8/layout/hList1"/>
    <dgm:cxn modelId="{2861FCA1-D092-418E-92FD-D764E910033E}" type="presParOf" srcId="{18E735ED-AC47-438C-B92C-46427ECEF1C3}" destId="{EDF0BE7C-BABB-4AB2-A457-0C3DC26FC1BD}" srcOrd="0" destOrd="0" presId="urn:microsoft.com/office/officeart/2005/8/layout/hList1"/>
    <dgm:cxn modelId="{84611781-8C75-499B-8EBE-23593685B0A8}" type="presParOf" srcId="{18E735ED-AC47-438C-B92C-46427ECEF1C3}" destId="{1DA7CE75-4DE4-4476-997B-F1A7940DAE7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F50D71-7D6B-49DF-8384-E2E0A043994B}">
      <dsp:nvSpPr>
        <dsp:cNvPr id="0" name=""/>
        <dsp:cNvSpPr/>
      </dsp:nvSpPr>
      <dsp:spPr>
        <a:xfrm>
          <a:off x="3381" y="344194"/>
          <a:ext cx="3296840" cy="130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Poder disciplinar</a:t>
          </a:r>
        </a:p>
      </dsp:txBody>
      <dsp:txXfrm>
        <a:off x="3381" y="344194"/>
        <a:ext cx="3296840" cy="1309925"/>
      </dsp:txXfrm>
    </dsp:sp>
    <dsp:sp modelId="{97331A82-C4FE-4489-8898-CA2F0394AAD2}">
      <dsp:nvSpPr>
        <dsp:cNvPr id="0" name=""/>
        <dsp:cNvSpPr/>
      </dsp:nvSpPr>
      <dsp:spPr>
        <a:xfrm>
          <a:off x="3381" y="1654120"/>
          <a:ext cx="3296840" cy="20258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600" kern="1200" dirty="0"/>
            <a:t>Corpos dos indivíduos.</a:t>
          </a:r>
        </a:p>
      </dsp:txBody>
      <dsp:txXfrm>
        <a:off x="3381" y="1654120"/>
        <a:ext cx="3296840" cy="2025809"/>
      </dsp:txXfrm>
    </dsp:sp>
    <dsp:sp modelId="{621D61A3-FEBC-4A73-BC34-86E8EBEF4819}">
      <dsp:nvSpPr>
        <dsp:cNvPr id="0" name=""/>
        <dsp:cNvSpPr/>
      </dsp:nvSpPr>
      <dsp:spPr>
        <a:xfrm>
          <a:off x="3761779" y="344194"/>
          <a:ext cx="3296840" cy="130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Biopoder</a:t>
          </a:r>
        </a:p>
      </dsp:txBody>
      <dsp:txXfrm>
        <a:off x="3761779" y="344194"/>
        <a:ext cx="3296840" cy="1309925"/>
      </dsp:txXfrm>
    </dsp:sp>
    <dsp:sp modelId="{699B24A7-FB84-4DBC-A5BE-5EF1A34431A7}">
      <dsp:nvSpPr>
        <dsp:cNvPr id="0" name=""/>
        <dsp:cNvSpPr/>
      </dsp:nvSpPr>
      <dsp:spPr>
        <a:xfrm>
          <a:off x="3761779" y="1654120"/>
          <a:ext cx="3296840" cy="20258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600" kern="1200" dirty="0"/>
            <a:t>Coletivos.</a:t>
          </a:r>
        </a:p>
      </dsp:txBody>
      <dsp:txXfrm>
        <a:off x="3761779" y="1654120"/>
        <a:ext cx="3296840" cy="2025809"/>
      </dsp:txXfrm>
    </dsp:sp>
    <dsp:sp modelId="{EDF0BE7C-BABB-4AB2-A457-0C3DC26FC1BD}">
      <dsp:nvSpPr>
        <dsp:cNvPr id="0" name=""/>
        <dsp:cNvSpPr/>
      </dsp:nvSpPr>
      <dsp:spPr>
        <a:xfrm>
          <a:off x="7520178" y="344194"/>
          <a:ext cx="3296840" cy="130992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Biopolítica</a:t>
          </a:r>
        </a:p>
      </dsp:txBody>
      <dsp:txXfrm>
        <a:off x="7520178" y="344194"/>
        <a:ext cx="3296840" cy="1309925"/>
      </dsp:txXfrm>
    </dsp:sp>
    <dsp:sp modelId="{1DA7CE75-4DE4-4476-997B-F1A7940DAE78}">
      <dsp:nvSpPr>
        <dsp:cNvPr id="0" name=""/>
        <dsp:cNvSpPr/>
      </dsp:nvSpPr>
      <dsp:spPr>
        <a:xfrm>
          <a:off x="7520178" y="1654120"/>
          <a:ext cx="3296840" cy="202580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256032" bIns="288036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3600" kern="1200" dirty="0"/>
            <a:t>Governo dos corpos e da vida.</a:t>
          </a:r>
        </a:p>
      </dsp:txBody>
      <dsp:txXfrm>
        <a:off x="7520178" y="1654120"/>
        <a:ext cx="3296840" cy="20258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11/11/2025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2818C-8DBE-4182-AD12-80FBB43F91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11500" dirty="0">
                <a:solidFill>
                  <a:schemeClr val="accent1"/>
                </a:solidFill>
                <a:latin typeface="Algerian" panose="04020705040A02060702" pitchFamily="82" charset="0"/>
              </a:rPr>
              <a:t>FILOSOFIA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E633A7D-07BF-4E81-B16C-622C7535D3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Professor Alexandre</a:t>
            </a:r>
          </a:p>
        </p:txBody>
      </p:sp>
    </p:spTree>
    <p:extLst>
      <p:ext uri="{BB962C8B-B14F-4D97-AF65-F5344CB8AC3E}">
        <p14:creationId xmlns:p14="http://schemas.microsoft.com/office/powerpoint/2010/main" val="1874696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BABD2E-5A79-4D3A-8574-42E11818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(Enem)  Penso que não há um sujeito soberano, fundador, uma forma universal de sujeito que poderíamos encontrar em todos os lugares. Penso, pelo contrário, que o sujeito se constitui através das práticas de sujeição ou, de maneira mais autônoma, através de práticas de liberação, de liberdade, como na Antiguidade – a partir, obviamente, de um certo número de regras, de estilos, que podemos encontrar no meio cultural.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FOUCAULT, M. Ditos e escritos V: ética, sexualidade, política. Rio de Janeiro: Forense Universitária, 2004.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O texto aponta que a subjetivação se efetiva numa dimensão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a) legal, pautada em preceitos jurídicos.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b) racional, baseada em pressupostos lógicos.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c) contingencial, processada em interações sociais.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d) transcendental, efetivada em princípios religiosos.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800" dirty="0">
                <a:solidFill>
                  <a:schemeClr val="bg1"/>
                </a:solidFill>
              </a:rPr>
              <a:t>e) essencial, fundamentada em parâmetros substancialistas. 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3221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BABD2E-5A79-4D3A-8574-42E11818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(Enem)  O momento histórico das disciplinas é o momento em que nasce uma arte do corpo humano, que visa não unicamente o aumento das suas habilidades, nem tampouco aprofundar sua sujeição, mas a formação de uma relação que no mesmo mecanismo o torna tanto mais obediente quanto é mais útil, e inversamente. Forma-se então uma política das coerções, que são um trabalho sobre o corpo, uma manipulação calculada de seus elementos, de seus gestos, de seus comportamentos.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FOUCAULT, M. Vigiar e punir: história da violência nas prisões. Petrópolis: Vozes, 1987.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Na perspectiva de Michel Foucault, o processo mencionado resulta em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a) declínio cultural.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b) segregação racial.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c) redução da hierarquia.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d) totalitarismo dos governos. 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sz="2400" dirty="0">
                <a:solidFill>
                  <a:schemeClr val="bg1"/>
                </a:solidFill>
              </a:rPr>
              <a:t>e) modelagem dos indivíduos. 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8932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BABD2E-5A79-4D3A-8574-42E11818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</a:t>
            </a:r>
            <a:r>
              <a:rPr lang="pt-BR" dirty="0" err="1">
                <a:solidFill>
                  <a:schemeClr val="bg1"/>
                </a:solidFill>
              </a:rPr>
              <a:t>Ufpr</a:t>
            </a:r>
            <a:r>
              <a:rPr lang="pt-BR" dirty="0">
                <a:solidFill>
                  <a:schemeClr val="bg1"/>
                </a:solidFill>
              </a:rPr>
              <a:t>)  Eis como ainda no início do século XVII se descrevia a figura ideal do soldado. O soldado é antes de tudo alguém que se reconhece de longe; que leva os sinais naturais de seu vigor e coragem, as marcas também de seu orgulho: seu corpo é o brasão de sua força e de sua valentia. [...] Na segunda metade do século XVIII, o soldado tornou-se algo que se fabrica; de uma massa informe, de um corpo inapto, fez-se a máquina de que se precisa; corrigiram-se aos poucos as posturas; lentamente uma coação calculada percorre cada parte do corpo, se assenhoreia dele, dobra o conjunto, torna-o perpetuamente disponível e se prolonga, em silêncio, no automatismo dos hábitos.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(FOUCAULT, Michel. Os corpos dóceis. In: FOUCAULT, Michel. Vigiar e Punir. Petrópolis: Vozes, 1999, p. 162.)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Levando em conta essa passagem e a obra em que está inserida, é correto afirmar que, para Michel Foucault, instituições como escolas, quartéis, hospitais e prisões são exemplos de espaços em que, a partir do século XVIII, os indivíduos: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a) são educados de modo a se tornarem autônomos.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b) aprendem a conviver uns com os outros.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c) encontram as condições de segurança e bem-estar.  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pt-BR" dirty="0">
                <a:solidFill>
                  <a:schemeClr val="bg1"/>
                </a:solidFill>
              </a:rPr>
              <a:t>d) se tornam mais vigorosos e valentes.   </a:t>
            </a:r>
          </a:p>
          <a:p>
            <a:pPr marL="0" indent="0" algn="just">
              <a:buNone/>
            </a:pPr>
            <a:r>
              <a:rPr lang="pt-BR" dirty="0">
                <a:solidFill>
                  <a:schemeClr val="bg1"/>
                </a:solidFill>
              </a:rPr>
              <a:t>e) se fazem objeto do poder disciplinar.</a:t>
            </a:r>
          </a:p>
        </p:txBody>
      </p:sp>
    </p:spTree>
    <p:extLst>
      <p:ext uri="{BB962C8B-B14F-4D97-AF65-F5344CB8AC3E}">
        <p14:creationId xmlns:p14="http://schemas.microsoft.com/office/powerpoint/2010/main" val="2663325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BABD2E-5A79-4D3A-8574-42E11818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(</a:t>
            </a:r>
            <a:r>
              <a:rPr lang="pt-BR" sz="2400" dirty="0" err="1">
                <a:solidFill>
                  <a:schemeClr val="bg1"/>
                </a:solidFill>
              </a:rPr>
              <a:t>Unioeste</a:t>
            </a:r>
            <a:r>
              <a:rPr lang="pt-BR" sz="2400" dirty="0">
                <a:solidFill>
                  <a:schemeClr val="bg1"/>
                </a:solidFill>
              </a:rPr>
              <a:t>) Os estudos realizados por Michel Foucault (1926-1984) apresentam interfaces que corroboram para estudos em diversas áreas de conhecimento, entre as quais a Filosofia, Ciências Sociais, Pedagogia, Psiquiatria, Medicina e Direito. Em 1975, Foucault publicou a obra “Vigiar e Punir: história da violência das prisões”, na qual propunha uma nova concepção de poder, a qual abandonava alguns postulados que marcaram a posição tradicional da esquerda do período. Sobre a concepção de poder foucaultiana, é CORRETO afirmar.</a:t>
            </a:r>
          </a:p>
          <a:p>
            <a:pPr marL="0" indent="0">
              <a:buNone/>
            </a:pPr>
            <a:r>
              <a:rPr lang="pt-BR" sz="2400" dirty="0">
                <a:solidFill>
                  <a:schemeClr val="bg1"/>
                </a:solidFill>
              </a:rPr>
              <a:t>a) Só exerce poder quem o possui, por se tratar de um privilégio adquirido pela classe dominante que detém o poder econômico.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b) O poder está centralizado na figura do Estado e está localizado no próprio aparelho de Estado, que é o instrumento privilegiado do poder.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c) Todo poder está subordinado a um modo de produção e a uma infraestrutura, pois o modo como a vida econômica é organizada determina a política.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d) O poder tem como essência dividir os que possuem poder (classe dominante) daqueles que não têm poder (classe dos dominados).</a:t>
            </a:r>
            <a:br>
              <a:rPr lang="pt-BR" sz="2400" dirty="0">
                <a:solidFill>
                  <a:schemeClr val="bg1"/>
                </a:solidFill>
              </a:rPr>
            </a:br>
            <a:r>
              <a:rPr lang="pt-BR" sz="2400" dirty="0">
                <a:solidFill>
                  <a:schemeClr val="bg1"/>
                </a:solidFill>
              </a:rPr>
              <a:t>e) O poder não remete diretamente a uma estrutura política, ao uso da força ou a uma classe dominante: as relações de poder são móveis e são exercidas em rede.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3377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8BABD2E-5A79-4D3A-8574-42E118185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(UEL) A expressão microfísica do poder, cunhada pelo filósofo Michel Foucault, designa:</a:t>
            </a:r>
          </a:p>
          <a:p>
            <a:pPr marL="0" indent="0">
              <a:buNone/>
            </a:pPr>
            <a:endParaRPr lang="pt-BR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t-BR" sz="3200" dirty="0">
                <a:solidFill>
                  <a:schemeClr val="bg1"/>
                </a:solidFill>
              </a:rPr>
              <a:t>a) as mudanças de regime político nos períodos revolucionários.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b) uma rede de dispositivos ou mecanismos de poder que se disseminam por toda a estrutura social.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c) a forma repressiva da dominação capitalista.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d) o Estado como instância coercitiva que origina e fundamenta todo tipo de poder social.</a:t>
            </a:r>
            <a:br>
              <a:rPr lang="pt-BR" sz="3200" dirty="0">
                <a:solidFill>
                  <a:schemeClr val="bg1"/>
                </a:solidFill>
              </a:rPr>
            </a:br>
            <a:r>
              <a:rPr lang="pt-BR" sz="3200" dirty="0">
                <a:solidFill>
                  <a:schemeClr val="bg1"/>
                </a:solidFill>
              </a:rPr>
              <a:t>e) o aparato de pompa envolvido no espetáculo das punições durante o Antigo Regime.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43439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034C9-7F34-4EA2-8B43-5E66EC7CA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824A552-44AE-4CE8-9FB0-C4D83C696C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5594" y="1416843"/>
            <a:ext cx="7154334" cy="4024313"/>
          </a:xfrm>
        </p:spPr>
      </p:pic>
    </p:spTree>
    <p:extLst>
      <p:ext uri="{BB962C8B-B14F-4D97-AF65-F5344CB8AC3E}">
        <p14:creationId xmlns:p14="http://schemas.microsoft.com/office/powerpoint/2010/main" val="24064749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6B44B-6BAE-4D3D-B234-8E7B1D2FA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9947D8E-5608-4133-BB8F-D441040D8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956" y="500073"/>
            <a:ext cx="10727635" cy="5857853"/>
          </a:xfrm>
        </p:spPr>
      </p:pic>
    </p:spTree>
    <p:extLst>
      <p:ext uri="{BB962C8B-B14F-4D97-AF65-F5344CB8AC3E}">
        <p14:creationId xmlns:p14="http://schemas.microsoft.com/office/powerpoint/2010/main" val="202712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8EFC9-DFD8-4CD2-B3D1-63E7CA76C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2E98E0-F715-4C4C-B49E-0AF7BAAC8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6">
            <a:extLst>
              <a:ext uri="{FF2B5EF4-FFF2-40B4-BE49-F238E27FC236}">
                <a16:creationId xmlns:a16="http://schemas.microsoft.com/office/drawing/2014/main" id="{A68DBD45-4A6C-4248-9828-87CD213305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5" y="764373"/>
            <a:ext cx="7474226" cy="5605670"/>
          </a:xfrm>
          <a:prstGeom prst="rect">
            <a:avLst/>
          </a:prstGeom>
        </p:spPr>
      </p:pic>
      <p:pic>
        <p:nvPicPr>
          <p:cNvPr id="6" name="Espaço Reservado para Conteúdo 3" descr="Vigiar e Punir - Michel Foucault.jpg">
            <a:extLst>
              <a:ext uri="{FF2B5EF4-FFF2-40B4-BE49-F238E27FC236}">
                <a16:creationId xmlns:a16="http://schemas.microsoft.com/office/drawing/2014/main" id="{9518D6B6-1D8A-4544-9021-389DDAED6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21" y="764373"/>
            <a:ext cx="2377987" cy="3302759"/>
          </a:xfrm>
          <a:prstGeom prst="rect">
            <a:avLst/>
          </a:prstGeom>
        </p:spPr>
      </p:pic>
      <p:pic>
        <p:nvPicPr>
          <p:cNvPr id="7" name="Imagem 6" descr="a-arqueologia-do-saber-michel-foucault-1-638.jpg">
            <a:extLst>
              <a:ext uri="{FF2B5EF4-FFF2-40B4-BE49-F238E27FC236}">
                <a16:creationId xmlns:a16="http://schemas.microsoft.com/office/drawing/2014/main" id="{ED602D4A-42DB-4F71-8060-EA4A82591C4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53429" y="3978759"/>
            <a:ext cx="1583362" cy="2375043"/>
          </a:xfrm>
          <a:prstGeom prst="rect">
            <a:avLst/>
          </a:prstGeom>
        </p:spPr>
      </p:pic>
      <p:pic>
        <p:nvPicPr>
          <p:cNvPr id="8" name="Imagem 7" descr="_da8246f1eb9c6ee723a98780664e55b46c29cffe.jpg">
            <a:extLst>
              <a:ext uri="{FF2B5EF4-FFF2-40B4-BE49-F238E27FC236}">
                <a16:creationId xmlns:a16="http://schemas.microsoft.com/office/drawing/2014/main" id="{B2F74ACC-CFC9-42EA-B8FB-2C8906BF88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1077" y="1070458"/>
            <a:ext cx="1824193" cy="2796209"/>
          </a:xfrm>
          <a:prstGeom prst="rect">
            <a:avLst/>
          </a:prstGeom>
        </p:spPr>
      </p:pic>
      <p:pic>
        <p:nvPicPr>
          <p:cNvPr id="9" name="Imagem 8" descr="MICROFISICA.jpg">
            <a:extLst>
              <a:ext uri="{FF2B5EF4-FFF2-40B4-BE49-F238E27FC236}">
                <a16:creationId xmlns:a16="http://schemas.microsoft.com/office/drawing/2014/main" id="{DEDF2A1F-5645-432B-B042-C52E514601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60341" y="639315"/>
            <a:ext cx="2076450" cy="3048000"/>
          </a:xfrm>
          <a:prstGeom prst="rect">
            <a:avLst/>
          </a:prstGeom>
        </p:spPr>
      </p:pic>
      <p:pic>
        <p:nvPicPr>
          <p:cNvPr id="10" name="Imagem 9" descr="historia-da-loucura.jpg">
            <a:extLst>
              <a:ext uri="{FF2B5EF4-FFF2-40B4-BE49-F238E27FC236}">
                <a16:creationId xmlns:a16="http://schemas.microsoft.com/office/drawing/2014/main" id="{D2A0686C-214F-4B46-83AB-F1B8C8CBD31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3638" y="4389437"/>
            <a:ext cx="4312776" cy="237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546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82598C-F09A-47BC-BD7F-73BE94727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4320"/>
            <a:ext cx="9552709" cy="1769163"/>
          </a:xfrm>
        </p:spPr>
        <p:txBody>
          <a:bodyPr>
            <a:normAutofit/>
          </a:bodyPr>
          <a:lstStyle/>
          <a:p>
            <a:pPr algn="ctr"/>
            <a:r>
              <a:rPr lang="pt-BR" sz="6600" u="sng" dirty="0">
                <a:solidFill>
                  <a:schemeClr val="accent2"/>
                </a:solidFill>
                <a:latin typeface="Algerian" panose="04020705040A02060702" pitchFamily="82" charset="0"/>
              </a:rPr>
              <a:t>A</a:t>
            </a:r>
            <a:r>
              <a:rPr lang="pt-BR" sz="6600" dirty="0">
                <a:solidFill>
                  <a:schemeClr val="accent2"/>
                </a:solidFill>
                <a:latin typeface="Algerian" panose="04020705040A02060702" pitchFamily="82" charset="0"/>
              </a:rPr>
              <a:t> </a:t>
            </a:r>
            <a:r>
              <a:rPr lang="pt-BR" sz="6600" u="sng" dirty="0">
                <a:solidFill>
                  <a:schemeClr val="accent2"/>
                </a:solidFill>
                <a:latin typeface="Algerian" panose="04020705040A02060702" pitchFamily="82" charset="0"/>
              </a:rPr>
              <a:t>Dinâmica</a:t>
            </a:r>
            <a:r>
              <a:rPr lang="pt-BR" sz="6600" dirty="0">
                <a:solidFill>
                  <a:schemeClr val="accent2"/>
                </a:solidFill>
                <a:latin typeface="Algerian" panose="04020705040A02060702" pitchFamily="82" charset="0"/>
              </a:rPr>
              <a:t> </a:t>
            </a:r>
            <a:r>
              <a:rPr lang="pt-BR" sz="6600" u="sng" dirty="0">
                <a:solidFill>
                  <a:schemeClr val="accent2"/>
                </a:solidFill>
                <a:latin typeface="Algerian" panose="04020705040A02060702" pitchFamily="82" charset="0"/>
              </a:rPr>
              <a:t>DO</a:t>
            </a:r>
            <a:r>
              <a:rPr lang="pt-BR" sz="6600" dirty="0">
                <a:solidFill>
                  <a:schemeClr val="accent2"/>
                </a:solidFill>
                <a:latin typeface="Algerian" panose="04020705040A02060702" pitchFamily="82" charset="0"/>
              </a:rPr>
              <a:t> </a:t>
            </a:r>
            <a:r>
              <a:rPr lang="pt-BR" sz="6600" u="sng" dirty="0">
                <a:solidFill>
                  <a:schemeClr val="accent2"/>
                </a:solidFill>
                <a:latin typeface="Algerian" panose="04020705040A02060702" pitchFamily="82" charset="0"/>
              </a:rPr>
              <a:t>PODER</a:t>
            </a:r>
            <a:r>
              <a:rPr lang="pt-BR" sz="6600" dirty="0">
                <a:solidFill>
                  <a:schemeClr val="accent2"/>
                </a:solidFill>
                <a:latin typeface="Algerian" panose="04020705040A02060702" pitchFamily="82" charset="0"/>
              </a:rPr>
              <a:t>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2F678BD-509A-4668-B920-C4E89326E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Conceito de Poder:</a:t>
            </a:r>
          </a:p>
          <a:p>
            <a:endParaRPr lang="pt-BR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sz="2800" b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Foucault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: Prática social presente em todas as relações;</a:t>
            </a:r>
          </a:p>
          <a:p>
            <a:pPr marL="0" indent="0">
              <a:buNone/>
            </a:pPr>
            <a:endParaRPr lang="pt-BR" sz="2800" b="1" dirty="0">
              <a:solidFill>
                <a:srgbClr val="FFC000"/>
              </a:solidFill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Exerce em rede </a:t>
            </a:r>
            <a:r>
              <a:rPr lang="pt-BR" sz="2800" dirty="0">
                <a:solidFill>
                  <a:schemeClr val="accent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(complexa)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Todas as partes;</a:t>
            </a:r>
          </a:p>
          <a:p>
            <a:pPr lvl="1"/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Provem de todos os lugares;</a:t>
            </a:r>
            <a:endParaRPr lang="pt-BR" sz="2800" dirty="0">
              <a:solidFill>
                <a:schemeClr val="bg1"/>
              </a:solidFill>
            </a:endParaRPr>
          </a:p>
          <a:p>
            <a:endParaRPr lang="pt-BR" dirty="0">
              <a:solidFill>
                <a:schemeClr val="bg1"/>
              </a:solidFill>
            </a:endParaRPr>
          </a:p>
          <a:p>
            <a:endParaRPr lang="pt-BR" dirty="0"/>
          </a:p>
        </p:txBody>
      </p:sp>
      <p:pic>
        <p:nvPicPr>
          <p:cNvPr id="4" name="Imagem 3" descr="imagem.jpg">
            <a:extLst>
              <a:ext uri="{FF2B5EF4-FFF2-40B4-BE49-F238E27FC236}">
                <a16:creationId xmlns:a16="http://schemas.microsoft.com/office/drawing/2014/main" id="{D5BE015F-F96F-4B18-AAA4-C0BDD64B38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074" y="4206622"/>
            <a:ext cx="4217281" cy="236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77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356D9A-5BEF-24F0-E5D7-67309C17A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1491" y="182481"/>
            <a:ext cx="9878291" cy="1660174"/>
          </a:xfrm>
        </p:spPr>
        <p:txBody>
          <a:bodyPr>
            <a:normAutofit/>
          </a:bodyPr>
          <a:lstStyle/>
          <a:p>
            <a:pPr algn="ctr"/>
            <a:r>
              <a:rPr lang="pt-BR" sz="7200" u="sng" dirty="0">
                <a:solidFill>
                  <a:schemeClr val="accent2"/>
                </a:solidFill>
                <a:latin typeface="Algerian" panose="04020705040A02060702" pitchFamily="82" charset="0"/>
              </a:rPr>
              <a:t>A</a:t>
            </a:r>
            <a:r>
              <a:rPr lang="pt-BR" sz="7200" dirty="0">
                <a:solidFill>
                  <a:schemeClr val="accent2"/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accent2"/>
                </a:solidFill>
                <a:latin typeface="Algerian" panose="04020705040A02060702" pitchFamily="82" charset="0"/>
              </a:rPr>
              <a:t>Dinâmica</a:t>
            </a:r>
            <a:r>
              <a:rPr lang="pt-BR" sz="7200" dirty="0">
                <a:solidFill>
                  <a:schemeClr val="accent2"/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accent2"/>
                </a:solidFill>
                <a:latin typeface="Algerian" panose="04020705040A02060702" pitchFamily="82" charset="0"/>
              </a:rPr>
              <a:t>DO</a:t>
            </a:r>
            <a:r>
              <a:rPr lang="pt-BR" sz="7200" dirty="0">
                <a:solidFill>
                  <a:schemeClr val="accent2"/>
                </a:solidFill>
                <a:latin typeface="Algerian" panose="04020705040A02060702" pitchFamily="82" charset="0"/>
              </a:rPr>
              <a:t> </a:t>
            </a:r>
            <a:r>
              <a:rPr lang="pt-BR" sz="7200" u="sng" dirty="0">
                <a:solidFill>
                  <a:schemeClr val="accent2"/>
                </a:solidFill>
                <a:latin typeface="Algerian" panose="04020705040A02060702" pitchFamily="82" charset="0"/>
              </a:rPr>
              <a:t>PODER</a:t>
            </a:r>
            <a:r>
              <a:rPr lang="pt-BR" sz="7200" dirty="0">
                <a:solidFill>
                  <a:schemeClr val="accent2"/>
                </a:solidFill>
                <a:latin typeface="Algerian" panose="04020705040A02060702" pitchFamily="82" charset="0"/>
              </a:rPr>
              <a:t> </a:t>
            </a:r>
            <a:endParaRPr lang="pt-BR" sz="7200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C61B6493-9B72-EB0B-466A-C3BB1204D5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061150"/>
              </p:ext>
            </p:extLst>
          </p:nvPr>
        </p:nvGraphicFramePr>
        <p:xfrm>
          <a:off x="685800" y="2194560"/>
          <a:ext cx="10820400" cy="4024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443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800328-2A38-4F09-A970-A8974CEF6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291" y="131581"/>
            <a:ext cx="9247909" cy="147751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8000" u="sng" dirty="0">
                <a:solidFill>
                  <a:schemeClr val="accent1"/>
                </a:solidFill>
                <a:latin typeface="Algerian" panose="04020705040A02060702" pitchFamily="82" charset="0"/>
              </a:rPr>
              <a:t>PODER</a:t>
            </a:r>
            <a:r>
              <a:rPr lang="pt-BR" sz="8000" dirty="0">
                <a:solidFill>
                  <a:schemeClr val="accent1"/>
                </a:solidFill>
                <a:latin typeface="Algerian" panose="04020705040A02060702" pitchFamily="82" charset="0"/>
              </a:rPr>
              <a:t> </a:t>
            </a:r>
            <a:r>
              <a:rPr lang="pt-BR" sz="8000" u="sng" dirty="0">
                <a:solidFill>
                  <a:schemeClr val="accent1"/>
                </a:solidFill>
                <a:latin typeface="Algerian" panose="04020705040A02060702" pitchFamily="82" charset="0"/>
              </a:rPr>
              <a:t>disciplinar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9563955-FA52-4B7A-9188-5C058D346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484536"/>
          </a:xfrm>
        </p:spPr>
        <p:txBody>
          <a:bodyPr/>
          <a:lstStyle/>
          <a:p>
            <a:r>
              <a:rPr lang="pt-BR" b="1" dirty="0">
                <a:latin typeface="Comic Sans MS" panose="030F0702030302020204" pitchFamily="66" charset="0"/>
              </a:rPr>
              <a:t>Passagem do período tradicional para o contemporâneo:</a:t>
            </a:r>
          </a:p>
          <a:p>
            <a:pPr lvl="1"/>
            <a:r>
              <a:rPr lang="pt-BR" b="1" i="1" u="sng" dirty="0">
                <a:solidFill>
                  <a:schemeClr val="bg1"/>
                </a:solidFill>
                <a:latin typeface="Comic Sans MS" panose="030F0702030302020204" pitchFamily="66" charset="0"/>
              </a:rPr>
              <a:t>Punição.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Poder moderno (Até o séc. XVIII):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Suplício – Tortura;</a:t>
            </a:r>
          </a:p>
          <a:p>
            <a:pPr lvl="2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Punição ao corpo;</a:t>
            </a:r>
          </a:p>
          <a:p>
            <a:pPr lvl="2"/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Poder contemporâneo (A partir do séc. XVIII):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Punição da alma;</a:t>
            </a:r>
          </a:p>
          <a:p>
            <a:pPr lvl="2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Características racionalizadas;</a:t>
            </a:r>
          </a:p>
          <a:p>
            <a:pPr lvl="2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Tecnologias e instituições;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1607086-9F7A-47D9-855E-E455F64628F7}"/>
              </a:ext>
            </a:extLst>
          </p:cNvPr>
          <p:cNvSpPr txBox="1"/>
          <p:nvPr/>
        </p:nvSpPr>
        <p:spPr>
          <a:xfrm>
            <a:off x="9144000" y="2120346"/>
            <a:ext cx="2690191" cy="3785652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lgerian" panose="04020705040A02060702" pitchFamily="82" charset="0"/>
              </a:rPr>
              <a:t>ESPAÇOS DE PODER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  <a:latin typeface="Comic Sans MS" panose="030F0702030302020204" pitchFamily="66" charset="0"/>
              </a:rPr>
              <a:t>Família;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  <a:latin typeface="Comic Sans MS" panose="030F0702030302020204" pitchFamily="66" charset="0"/>
              </a:rPr>
              <a:t>Manicômios;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  <a:latin typeface="Comic Sans MS" panose="030F0702030302020204" pitchFamily="66" charset="0"/>
              </a:rPr>
              <a:t>Asilos;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  <a:latin typeface="Comic Sans MS" panose="030F0702030302020204" pitchFamily="66" charset="0"/>
              </a:rPr>
              <a:t>Exército;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pt-BR" i="1" dirty="0">
                <a:solidFill>
                  <a:schemeClr val="bg1"/>
                </a:solidFill>
                <a:latin typeface="Comic Sans MS" panose="030F0702030302020204" pitchFamily="66" charset="0"/>
              </a:rPr>
              <a:t>Escola...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lgerian" panose="04020705040A02060702" pitchFamily="82" charset="0"/>
              </a:rPr>
              <a:t>DISCIPLINAMENTO</a:t>
            </a: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endParaRPr lang="pt-BR" dirty="0">
              <a:solidFill>
                <a:schemeClr val="bg1"/>
              </a:solidFill>
            </a:endParaRPr>
          </a:p>
          <a:p>
            <a:pPr algn="ctr"/>
            <a:r>
              <a:rPr lang="pt-BR" sz="2000" dirty="0">
                <a:solidFill>
                  <a:schemeClr val="bg1"/>
                </a:solidFill>
                <a:latin typeface="Algerian" panose="04020705040A02060702" pitchFamily="82" charset="0"/>
              </a:rPr>
              <a:t>PODER DE COERÇÃO</a:t>
            </a:r>
          </a:p>
        </p:txBody>
      </p:sp>
      <p:sp>
        <p:nvSpPr>
          <p:cNvPr id="5" name="Seta: para Baixo 4">
            <a:extLst>
              <a:ext uri="{FF2B5EF4-FFF2-40B4-BE49-F238E27FC236}">
                <a16:creationId xmlns:a16="http://schemas.microsoft.com/office/drawing/2014/main" id="{EBA4E135-4454-4A91-A940-052D32FE969F}"/>
              </a:ext>
            </a:extLst>
          </p:cNvPr>
          <p:cNvSpPr/>
          <p:nvPr/>
        </p:nvSpPr>
        <p:spPr>
          <a:xfrm>
            <a:off x="10349947" y="4151906"/>
            <a:ext cx="484632" cy="5128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Seta: para Baixo 5">
            <a:extLst>
              <a:ext uri="{FF2B5EF4-FFF2-40B4-BE49-F238E27FC236}">
                <a16:creationId xmlns:a16="http://schemas.microsoft.com/office/drawing/2014/main" id="{884B69D1-097B-47A3-90DF-453B19EB6B5E}"/>
              </a:ext>
            </a:extLst>
          </p:cNvPr>
          <p:cNvSpPr/>
          <p:nvPr/>
        </p:nvSpPr>
        <p:spPr>
          <a:xfrm>
            <a:off x="10349947" y="5028952"/>
            <a:ext cx="484632" cy="4044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1A5E31B7-FD8A-40C5-8556-870012160BE8}"/>
              </a:ext>
            </a:extLst>
          </p:cNvPr>
          <p:cNvCxnSpPr>
            <a:cxnSpLocks/>
          </p:cNvCxnSpPr>
          <p:nvPr/>
        </p:nvCxnSpPr>
        <p:spPr>
          <a:xfrm flipV="1">
            <a:off x="5791200" y="4664766"/>
            <a:ext cx="3021496" cy="1428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8F6EF7A8-AF5B-4E13-9BED-49C680250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13" y="79403"/>
            <a:ext cx="1424159" cy="197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6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DA0EE-CB7A-4E87-ADB7-E3B538FA9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07920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000" u="sng" dirty="0">
                <a:solidFill>
                  <a:schemeClr val="accent1"/>
                </a:solidFill>
                <a:latin typeface="Algerian" panose="04020705040A02060702" pitchFamily="82" charset="0"/>
              </a:rPr>
              <a:t>Sociedade</a:t>
            </a:r>
            <a:r>
              <a:rPr lang="pt-BR" sz="6000" dirty="0">
                <a:solidFill>
                  <a:schemeClr val="accent1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accent1"/>
                </a:solidFill>
                <a:latin typeface="Algerian" panose="04020705040A02060702" pitchFamily="82" charset="0"/>
              </a:rPr>
              <a:t>disciplinar</a:t>
            </a:r>
            <a:r>
              <a:rPr lang="pt-BR" sz="6000" dirty="0">
                <a:solidFill>
                  <a:schemeClr val="accent1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accent1"/>
                </a:solidFill>
                <a:latin typeface="Algerian" panose="04020705040A02060702" pitchFamily="82" charset="0"/>
              </a:rPr>
              <a:t>panóptica</a:t>
            </a:r>
          </a:p>
        </p:txBody>
      </p:sp>
      <p:pic>
        <p:nvPicPr>
          <p:cNvPr id="6" name="Picture 2" descr="Rumar À Direita: Panóptico">
            <a:extLst>
              <a:ext uri="{FF2B5EF4-FFF2-40B4-BE49-F238E27FC236}">
                <a16:creationId xmlns:a16="http://schemas.microsoft.com/office/drawing/2014/main" id="{F9C8290D-1B77-04CB-69CC-840E24D533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6" y="1490902"/>
            <a:ext cx="7676707" cy="508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panopticon foucault | Museum of curiosity, Prison, Concept art">
            <a:extLst>
              <a:ext uri="{FF2B5EF4-FFF2-40B4-BE49-F238E27FC236}">
                <a16:creationId xmlns:a16="http://schemas.microsoft.com/office/drawing/2014/main" id="{7B694E13-C35F-70AD-C888-56D81550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7936" y="3709207"/>
            <a:ext cx="2148440" cy="301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O Panóptico de Foucault em Vigiar e Punir ⋆ Universo da Filosofia">
            <a:extLst>
              <a:ext uri="{FF2B5EF4-FFF2-40B4-BE49-F238E27FC236}">
                <a16:creationId xmlns:a16="http://schemas.microsoft.com/office/drawing/2014/main" id="{0A346F48-1A2F-D4FC-BC74-C099006B8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842" y="1490902"/>
            <a:ext cx="4084028" cy="2382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332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584FF-0AC8-4A26-B955-66047FE36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0700" y="74540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pt-BR" sz="6000" u="sng" dirty="0">
                <a:solidFill>
                  <a:schemeClr val="accent1"/>
                </a:solidFill>
                <a:latin typeface="Algerian" panose="04020705040A02060702" pitchFamily="82" charset="0"/>
              </a:rPr>
              <a:t>PRÁTICAS</a:t>
            </a:r>
            <a:r>
              <a:rPr lang="pt-BR" sz="6000" dirty="0">
                <a:solidFill>
                  <a:schemeClr val="accent1"/>
                </a:solidFill>
                <a:latin typeface="Algerian" panose="04020705040A02060702" pitchFamily="82" charset="0"/>
              </a:rPr>
              <a:t> </a:t>
            </a:r>
            <a:r>
              <a:rPr lang="pt-BR" sz="6000" u="sng" dirty="0">
                <a:solidFill>
                  <a:schemeClr val="accent1"/>
                </a:solidFill>
                <a:latin typeface="Algerian" panose="04020705040A02060702" pitchFamily="82" charset="0"/>
              </a:rPr>
              <a:t>PANÓPTICAS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13A8408-BBF6-4FB8-93AC-F81839E47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424756"/>
            <a:ext cx="11790218" cy="5433244"/>
          </a:xfrm>
        </p:spPr>
        <p:txBody>
          <a:bodyPr/>
          <a:lstStyle/>
          <a:p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pt-BR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Aplicabilidade social:</a:t>
            </a:r>
          </a:p>
          <a:p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Estrutura de disciplinamento: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Hierarquia;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Sanção normalizadora;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Exame;</a:t>
            </a:r>
          </a:p>
          <a:p>
            <a:pPr lvl="1"/>
            <a:endParaRPr lang="pt-BR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pt-BR" b="1" dirty="0">
                <a:solidFill>
                  <a:schemeClr val="bg1"/>
                </a:solidFill>
                <a:latin typeface="Comic Sans MS" panose="030F0702030302020204" pitchFamily="66" charset="0"/>
              </a:rPr>
              <a:t>Consequencialismo: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Sociedade disciplinada;</a:t>
            </a:r>
          </a:p>
          <a:p>
            <a:pPr lvl="1"/>
            <a:r>
              <a:rPr lang="pt-BR" dirty="0">
                <a:solidFill>
                  <a:schemeClr val="bg1"/>
                </a:solidFill>
                <a:latin typeface="Comic Sans MS" panose="030F0702030302020204" pitchFamily="66" charset="0"/>
              </a:rPr>
              <a:t>Seres úteis e dóceis;</a:t>
            </a:r>
          </a:p>
          <a:p>
            <a:pPr lvl="1"/>
            <a:endParaRPr lang="pt-BR" dirty="0"/>
          </a:p>
          <a:p>
            <a:pPr lvl="1"/>
            <a:endParaRPr lang="pt-BR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25F8AE3-9636-4406-87E6-BDC04CF9AC69}"/>
              </a:ext>
            </a:extLst>
          </p:cNvPr>
          <p:cNvSpPr txBox="1"/>
          <p:nvPr/>
        </p:nvSpPr>
        <p:spPr>
          <a:xfrm>
            <a:off x="5588796" y="2564390"/>
            <a:ext cx="4469603" cy="3170099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Arquitetura de vigilância;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Aplicação na sociedade;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Aperfeiçoa o exercício do poder (Controle);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Adestra, condiciona e educa;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Cria seres úteis e dóceis;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A força está em não intervir;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É primordial que saibam que estão sendo vigiados;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Exerce um poder sutil;</a:t>
            </a:r>
            <a:endParaRPr lang="pt-BR" dirty="0"/>
          </a:p>
        </p:txBody>
      </p:sp>
      <p:sp>
        <p:nvSpPr>
          <p:cNvPr id="5" name="Chave Direita 4">
            <a:extLst>
              <a:ext uri="{FF2B5EF4-FFF2-40B4-BE49-F238E27FC236}">
                <a16:creationId xmlns:a16="http://schemas.microsoft.com/office/drawing/2014/main" id="{89EA406B-58F3-4EBD-9A2C-BB4699BCAC2C}"/>
              </a:ext>
            </a:extLst>
          </p:cNvPr>
          <p:cNvSpPr/>
          <p:nvPr/>
        </p:nvSpPr>
        <p:spPr>
          <a:xfrm>
            <a:off x="4312981" y="2333893"/>
            <a:ext cx="821636" cy="3631095"/>
          </a:xfrm>
          <a:prstGeom prst="rightBrace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Picture 2" descr="Presentation: Biometric Health Passports and The Panopticon">
            <a:extLst>
              <a:ext uri="{FF2B5EF4-FFF2-40B4-BE49-F238E27FC236}">
                <a16:creationId xmlns:a16="http://schemas.microsoft.com/office/drawing/2014/main" id="{EAD60E49-14E7-6EE7-5EA5-97D092170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5454588"/>
            <a:ext cx="1869408" cy="1403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entham: el Panóptico y la transparencia de una asociación público ...">
            <a:extLst>
              <a:ext uri="{FF2B5EF4-FFF2-40B4-BE49-F238E27FC236}">
                <a16:creationId xmlns:a16="http://schemas.microsoft.com/office/drawing/2014/main" id="{EA504ADA-1448-4A0B-E52F-E2DB85B5C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6726" y="1123511"/>
            <a:ext cx="2279973" cy="128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41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F2ACFF-1720-41C4-82C2-C6B6742B8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42" y="46894"/>
            <a:ext cx="10820400" cy="1293028"/>
          </a:xfrm>
        </p:spPr>
        <p:txBody>
          <a:bodyPr>
            <a:normAutofit/>
          </a:bodyPr>
          <a:lstStyle/>
          <a:p>
            <a:pPr algn="ctr"/>
            <a:r>
              <a:rPr lang="pt-BR" sz="6600" u="sng" dirty="0">
                <a:solidFill>
                  <a:schemeClr val="accent2"/>
                </a:solidFill>
                <a:latin typeface="Algerian" panose="04020705040A02060702" pitchFamily="82" charset="0"/>
              </a:rPr>
              <a:t>BIOPODER</a:t>
            </a:r>
            <a:r>
              <a:rPr lang="pt-BR" sz="6600" dirty="0">
                <a:solidFill>
                  <a:schemeClr val="accent2"/>
                </a:solidFill>
                <a:latin typeface="Algerian" panose="04020705040A02060702" pitchFamily="82" charset="0"/>
              </a:rPr>
              <a:t> </a:t>
            </a:r>
            <a:r>
              <a:rPr lang="pt-BR" sz="6600" u="sng" dirty="0">
                <a:solidFill>
                  <a:schemeClr val="accent2"/>
                </a:solidFill>
                <a:latin typeface="Algerian" panose="04020705040A02060702" pitchFamily="82" charset="0"/>
              </a:rPr>
              <a:t>e</a:t>
            </a:r>
            <a:r>
              <a:rPr lang="pt-BR" sz="6600" dirty="0">
                <a:solidFill>
                  <a:schemeClr val="accent2"/>
                </a:solidFill>
                <a:latin typeface="Algerian" panose="04020705040A02060702" pitchFamily="82" charset="0"/>
              </a:rPr>
              <a:t> </a:t>
            </a:r>
            <a:r>
              <a:rPr lang="pt-BR" sz="6600" u="sng" dirty="0">
                <a:solidFill>
                  <a:schemeClr val="accent2"/>
                </a:solidFill>
                <a:latin typeface="Algerian" panose="04020705040A02060702" pitchFamily="82" charset="0"/>
              </a:rPr>
              <a:t>biopolítica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0289F3D-9586-4741-AFF7-FB0BE928E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926" y="1468596"/>
            <a:ext cx="11764148" cy="5181586"/>
          </a:xfrm>
        </p:spPr>
        <p:txBody>
          <a:bodyPr/>
          <a:lstStyle/>
          <a:p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BIOPODER:</a:t>
            </a:r>
          </a:p>
          <a:p>
            <a:pPr lvl="1"/>
            <a:r>
              <a:rPr lang="pt-BR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Dirige-se ao corpo das massas:</a:t>
            </a:r>
          </a:p>
          <a:p>
            <a:pPr lvl="1"/>
            <a:r>
              <a:rPr lang="pt-BR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Conjunto da população;</a:t>
            </a:r>
          </a:p>
          <a:p>
            <a:pPr lvl="1"/>
            <a:r>
              <a:rPr lang="pt-BR" sz="2800" dirty="0">
                <a:solidFill>
                  <a:schemeClr val="bg2"/>
                </a:solidFill>
                <a:latin typeface="Comic Sans MS" panose="030F0702030302020204" pitchFamily="66" charset="0"/>
              </a:rPr>
              <a:t>Lugar de convívio;</a:t>
            </a:r>
          </a:p>
          <a:p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Objeto do </a:t>
            </a:r>
            <a:r>
              <a:rPr lang="pt-BR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Biopoder</a:t>
            </a:r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pt-BR" sz="2800" dirty="0">
                <a:solidFill>
                  <a:srgbClr val="C0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pt-BR" sz="2800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  <a:r>
              <a:rPr lang="pt-BR" sz="2800" i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Fenômenos coletivos;</a:t>
            </a:r>
          </a:p>
          <a:p>
            <a:pPr lvl="1"/>
            <a:r>
              <a:rPr lang="pt-BR" sz="2800" dirty="0">
                <a:solidFill>
                  <a:schemeClr val="bg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Natalidade, longevidade, mortalidade...</a:t>
            </a:r>
          </a:p>
          <a:p>
            <a:r>
              <a:rPr lang="pt-BR" sz="2800" b="1" dirty="0">
                <a:solidFill>
                  <a:schemeClr val="bg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Biopolítica:</a:t>
            </a:r>
          </a:p>
          <a:p>
            <a:pPr lvl="1"/>
            <a:r>
              <a:rPr lang="pt-BR" sz="2800" dirty="0">
                <a:solidFill>
                  <a:schemeClr val="bg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Controle dos problemas da coletividade.</a:t>
            </a:r>
          </a:p>
          <a:p>
            <a:pPr lvl="1"/>
            <a:r>
              <a:rPr lang="pt-BR" sz="2800" dirty="0">
                <a:solidFill>
                  <a:schemeClr val="bg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Instituições mobilizadas:</a:t>
            </a:r>
          </a:p>
          <a:p>
            <a:pPr lvl="1"/>
            <a:r>
              <a:rPr lang="pt-BR" sz="2800" dirty="0">
                <a:solidFill>
                  <a:schemeClr val="bg2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Ensino, meios de comunicação, hospitais...</a:t>
            </a:r>
            <a:endParaRPr lang="pt-BR" sz="2800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 lvl="1"/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49E50BD-BC9E-426C-9839-8B9A21F755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280892"/>
            <a:ext cx="3265087" cy="17358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D5CA89D-1649-48C3-95AD-4EA8B01CB6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605" y="414340"/>
            <a:ext cx="1492940" cy="2108512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6886922-780E-4A9A-BF98-42324274FD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4352" y="4647174"/>
            <a:ext cx="3162768" cy="2108512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902E9FD-B6F0-47BA-B977-96E6CB334C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5618" y="2724138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205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8E8CC-BD8A-4819-84C4-AE153754F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781CFE0-F751-470B-BA00-4E7E1C23B7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3611" y="0"/>
            <a:ext cx="8273083" cy="6813127"/>
          </a:xfrm>
        </p:spPr>
      </p:pic>
    </p:spTree>
    <p:extLst>
      <p:ext uri="{BB962C8B-B14F-4D97-AF65-F5344CB8AC3E}">
        <p14:creationId xmlns:p14="http://schemas.microsoft.com/office/powerpoint/2010/main" val="436019648"/>
      </p:ext>
    </p:extLst>
  </p:cSld>
  <p:clrMapOvr>
    <a:masterClrMapping/>
  </p:clrMapOvr>
</p:sld>
</file>

<file path=ppt/theme/theme1.xml><?xml version="1.0" encoding="utf-8"?>
<a:theme xmlns:a="http://schemas.openxmlformats.org/drawingml/2006/main" name="Trilha de Vapor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TM04033937[[fn=Trilha de Vapor]]</Template>
  <TotalTime>440</TotalTime>
  <Words>1157</Words>
  <Application>Microsoft Office PowerPoint</Application>
  <PresentationFormat>Widescreen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Algerian</vt:lpstr>
      <vt:lpstr>Arial</vt:lpstr>
      <vt:lpstr>Century Gothic</vt:lpstr>
      <vt:lpstr>Comic Sans MS</vt:lpstr>
      <vt:lpstr>Trilha de Vapor</vt:lpstr>
      <vt:lpstr>FILOSOFIA</vt:lpstr>
      <vt:lpstr>Apresentação do PowerPoint</vt:lpstr>
      <vt:lpstr>A Dinâmica DO PODER </vt:lpstr>
      <vt:lpstr>A Dinâmica DO PODER </vt:lpstr>
      <vt:lpstr>PODER disciplinar</vt:lpstr>
      <vt:lpstr>Sociedade disciplinar panóptica</vt:lpstr>
      <vt:lpstr>PRÁTICAS PANÓPTICAS</vt:lpstr>
      <vt:lpstr>BIOPODER e biopolítica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Alexandre Luiz Zeni</dc:creator>
  <cp:lastModifiedBy>Claudia Frassetto</cp:lastModifiedBy>
  <cp:revision>35</cp:revision>
  <dcterms:created xsi:type="dcterms:W3CDTF">2018-09-10T18:57:47Z</dcterms:created>
  <dcterms:modified xsi:type="dcterms:W3CDTF">2025-11-12T02:29:54Z</dcterms:modified>
</cp:coreProperties>
</file>